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t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56AA07-3416-2241-81A1-43651F18A442}"/>
              </a:ext>
            </a:extLst>
          </p:cNvPr>
          <p:cNvGrpSpPr/>
          <p:nvPr/>
        </p:nvGrpSpPr>
        <p:grpSpPr>
          <a:xfrm>
            <a:off x="-69558" y="-37554"/>
            <a:ext cx="24523116" cy="13298807"/>
            <a:chOff x="-69558" y="-37554"/>
            <a:chExt cx="24523116" cy="13298807"/>
          </a:xfrm>
        </p:grpSpPr>
        <p:pic>
          <p:nvPicPr>
            <p:cNvPr id="119" name="pasted-image.tiff"/>
            <p:cNvPicPr>
              <a:picLocks noChangeAspect="1"/>
            </p:cNvPicPr>
            <p:nvPr/>
          </p:nvPicPr>
          <p:blipFill>
            <a:blip r:embed="rId2"/>
            <a:srcRect t="12498" b="18331"/>
            <a:stretch>
              <a:fillRect/>
            </a:stretch>
          </p:blipFill>
          <p:spPr>
            <a:xfrm>
              <a:off x="-69558" y="-37554"/>
              <a:ext cx="24523116" cy="1129719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1504" y="-211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176739" y="5533373"/>
              <a:ext cx="12693043" cy="1108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t>Exploring designs through storytelling.</a:t>
              </a:r>
            </a:p>
          </p:txBody>
        </p:sp>
        <p:sp>
          <p:nvSpPr>
            <p:cNvPr id="122" name="Shape 122"/>
            <p:cNvSpPr/>
            <p:nvPr/>
          </p:nvSpPr>
          <p:spPr>
            <a:xfrm>
              <a:off x="-63142" y="11257466"/>
              <a:ext cx="24510284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585599" y="11969021"/>
              <a:ext cx="6901490" cy="1006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110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9199" y="2753564"/>
              <a:ext cx="1711586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6552800" y="3278725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476347" y="2035487"/>
              <a:ext cx="1537111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Scenarios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6328072" y="12508777"/>
              <a:ext cx="753656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Garrett,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photos/garrett-ewp/5811716939/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DF5C8CC-6853-AB44-82EF-55F345491E91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10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11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12" name="Shape 312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14" name="Shape 314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16" name="Shape 316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1EB0A9D-DE40-6B48-994A-5C1721AEBEE2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29" name="Shape 129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5400000">
              <a:off x="156029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-254236" y="417902"/>
              <a:ext cx="1841187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Scenarios</a:t>
              </a:r>
            </a:p>
          </p:txBody>
        </p:sp>
        <p:sp>
          <p:nvSpPr>
            <p:cNvPr id="132" name="Shape 132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3" name="Shape 133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0" name="Shape 150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1" name="Shape 151"/>
          <p:cNvSpPr/>
          <p:nvPr/>
        </p:nvSpPr>
        <p:spPr>
          <a:xfrm>
            <a:off x="915323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6" name="Shape 156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8" name="Shape 158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59" name="Shape 159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60" name="Shape 160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075E533-B338-BC4C-AE1A-B063589E24C4}"/>
              </a:ext>
            </a:extLst>
          </p:cNvPr>
          <p:cNvGrpSpPr/>
          <p:nvPr/>
        </p:nvGrpSpPr>
        <p:grpSpPr>
          <a:xfrm>
            <a:off x="-110395" y="-82630"/>
            <a:ext cx="24574292" cy="13343883"/>
            <a:chOff x="-110395" y="-82630"/>
            <a:chExt cx="24574292" cy="13343883"/>
          </a:xfrm>
        </p:grpSpPr>
        <p:pic>
          <p:nvPicPr>
            <p:cNvPr id="135" name="pasted-image.tiff"/>
            <p:cNvPicPr>
              <a:picLocks noChangeAspect="1"/>
            </p:cNvPicPr>
            <p:nvPr/>
          </p:nvPicPr>
          <p:blipFill>
            <a:blip r:embed="rId2"/>
            <a:srcRect t="21156" b="32290"/>
            <a:stretch>
              <a:fillRect/>
            </a:stretch>
          </p:blipFill>
          <p:spPr>
            <a:xfrm>
              <a:off x="-60521" y="-82630"/>
              <a:ext cx="19527721" cy="60544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6" name="Shape 13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110</a:t>
              </a:r>
            </a:p>
          </p:txBody>
        </p:sp>
        <p:sp>
          <p:nvSpPr>
            <p:cNvPr id="141" name="Shape 141"/>
            <p:cNvSpPr/>
            <p:nvPr/>
          </p:nvSpPr>
          <p:spPr>
            <a:xfrm>
              <a:off x="-110395" y="16765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14259490" y="22017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385152" y="958516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Scenarios</a:t>
              </a:r>
            </a:p>
          </p:txBody>
        </p:sp>
        <p:sp>
          <p:nvSpPr>
            <p:cNvPr id="144" name="Shape 14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6" name="Shape 14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write a scenario where a specific user interacts with a specific product or service, ideally in the form of a new concept that you have generated. Use the provided template (p.184) to guide you. 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48" name="Shape 148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2" name="Shape 152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20913150" y="3774456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16328072" y="12508777"/>
              <a:ext cx="753656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Image Attribution: </a:t>
              </a:r>
              <a:r>
                <a:rPr dirty="0" err="1"/>
                <a:t>Garre</a:t>
              </a:r>
              <a:r>
                <a:rPr lang="en-AU" dirty="0"/>
                <a:t> </a:t>
              </a:r>
              <a:r>
                <a:rPr dirty="0" err="1"/>
                <a:t>tt</a:t>
              </a:r>
              <a:r>
                <a:rPr dirty="0"/>
                <a:t>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 https://</a:t>
              </a:r>
              <a:r>
                <a:rPr dirty="0" err="1"/>
                <a:t>www.flickr.com</a:t>
              </a:r>
              <a:r>
                <a:rPr dirty="0"/>
                <a:t>/ photos/</a:t>
              </a:r>
              <a:r>
                <a:rPr dirty="0" err="1"/>
                <a:t>garrett-ewp</a:t>
              </a:r>
              <a:r>
                <a:rPr dirty="0"/>
                <a:t>/5811716939/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78" name="Shape 178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79" name="Shape 179"/>
          <p:cNvSpPr/>
          <p:nvPr/>
        </p:nvSpPr>
        <p:spPr>
          <a:xfrm>
            <a:off x="915323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84" name="Shape 184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86" name="Shape 186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7" name="Shape 187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88" name="Shape 188"/>
          <p:cNvSpPr/>
          <p:nvPr/>
        </p:nvSpPr>
        <p:spPr>
          <a:xfrm>
            <a:off x="439343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6D677A-B5C1-1E43-AC02-98798D7876CE}"/>
              </a:ext>
            </a:extLst>
          </p:cNvPr>
          <p:cNvGrpSpPr/>
          <p:nvPr/>
        </p:nvGrpSpPr>
        <p:grpSpPr>
          <a:xfrm>
            <a:off x="-110395" y="-82630"/>
            <a:ext cx="24574292" cy="13343883"/>
            <a:chOff x="-110395" y="-82630"/>
            <a:chExt cx="24574292" cy="13343883"/>
          </a:xfrm>
        </p:grpSpPr>
        <p:pic>
          <p:nvPicPr>
            <p:cNvPr id="163" name="pasted-image.tiff"/>
            <p:cNvPicPr>
              <a:picLocks noChangeAspect="1"/>
            </p:cNvPicPr>
            <p:nvPr/>
          </p:nvPicPr>
          <p:blipFill>
            <a:blip r:embed="rId2"/>
            <a:srcRect t="21156" b="32290"/>
            <a:stretch>
              <a:fillRect/>
            </a:stretch>
          </p:blipFill>
          <p:spPr>
            <a:xfrm>
              <a:off x="-60521" y="-82630"/>
              <a:ext cx="19527721" cy="60544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4" name="Shape 16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-110395" y="16765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 rot="5400000">
              <a:off x="14259490" y="22017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write a scenario where a specific user interacts with a specific product or service, ideally in the form of a new concept that you have generated. Use the provided template (p.184) to guide you. </a:t>
              </a:r>
            </a:p>
          </p:txBody>
        </p:sp>
        <p:sp>
          <p:nvSpPr>
            <p:cNvPr id="175" name="Shape 175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77" name="Shape 177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20913150" y="3774456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9" name="Shape 189"/>
            <p:cNvSpPr/>
            <p:nvPr/>
          </p:nvSpPr>
          <p:spPr>
            <a:xfrm>
              <a:off x="16328072" y="12508777"/>
              <a:ext cx="753656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Garrett,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photos/garrett-ewp/5811716939/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298F90F3-DB0A-0C48-AB5D-567DD62D05AB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81F35A1F-4D09-7544-9BC3-1257B88692F5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110</a:t>
              </a:r>
            </a:p>
          </p:txBody>
        </p:sp>
        <p:sp>
          <p:nvSpPr>
            <p:cNvPr id="31" name="Shape 143">
              <a:extLst>
                <a:ext uri="{FF2B5EF4-FFF2-40B4-BE49-F238E27FC236}">
                  <a16:creationId xmlns:a16="http://schemas.microsoft.com/office/drawing/2014/main" id="{733B6D73-A42E-B841-99B9-7D1CC7BF0169}"/>
                </a:ext>
              </a:extLst>
            </p:cNvPr>
            <p:cNvSpPr/>
            <p:nvPr/>
          </p:nvSpPr>
          <p:spPr>
            <a:xfrm>
              <a:off x="385152" y="958516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Scenarios</a:t>
              </a:r>
            </a:p>
          </p:txBody>
        </p:sp>
        <p:sp>
          <p:nvSpPr>
            <p:cNvPr id="32" name="Shape 152">
              <a:extLst>
                <a:ext uri="{FF2B5EF4-FFF2-40B4-BE49-F238E27FC236}">
                  <a16:creationId xmlns:a16="http://schemas.microsoft.com/office/drawing/2014/main" id="{C7BEF78C-5E25-0545-9411-15ED6500E610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06" name="Shape 206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07" name="Shape 207"/>
          <p:cNvSpPr/>
          <p:nvPr/>
        </p:nvSpPr>
        <p:spPr>
          <a:xfrm>
            <a:off x="915323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2" name="Shape 212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4" name="Shape 214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15" name="Shape 215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6" name="Shape 216"/>
          <p:cNvSpPr/>
          <p:nvPr/>
        </p:nvSpPr>
        <p:spPr>
          <a:xfrm>
            <a:off x="8361674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1E333B8-328F-5B41-B64F-9A26B1BFD557}"/>
              </a:ext>
            </a:extLst>
          </p:cNvPr>
          <p:cNvGrpSpPr/>
          <p:nvPr/>
        </p:nvGrpSpPr>
        <p:grpSpPr>
          <a:xfrm>
            <a:off x="-110395" y="-82630"/>
            <a:ext cx="24574292" cy="13343883"/>
            <a:chOff x="-110395" y="-82630"/>
            <a:chExt cx="24574292" cy="13343883"/>
          </a:xfrm>
        </p:grpSpPr>
        <p:pic>
          <p:nvPicPr>
            <p:cNvPr id="191" name="pasted-image.tiff"/>
            <p:cNvPicPr>
              <a:picLocks noChangeAspect="1"/>
            </p:cNvPicPr>
            <p:nvPr/>
          </p:nvPicPr>
          <p:blipFill>
            <a:blip r:embed="rId2"/>
            <a:srcRect t="21156" b="32290"/>
            <a:stretch>
              <a:fillRect/>
            </a:stretch>
          </p:blipFill>
          <p:spPr>
            <a:xfrm>
              <a:off x="-60521" y="-82630"/>
              <a:ext cx="19527721" cy="60544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2" name="Shape 19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-110395" y="16765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5400000">
              <a:off x="14259490" y="22017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2" name="Shape 20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write a scenario where a specific user interacts with a specific product or service, ideally in the form of a new concept that you have generated. Use the provided template (p.184) to guide you. 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04" name="Shape 204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05" name="Shape 205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09" name="Shape 209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20913150" y="3774456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7" name="Shape 217"/>
            <p:cNvSpPr/>
            <p:nvPr/>
          </p:nvSpPr>
          <p:spPr>
            <a:xfrm>
              <a:off x="16328072" y="12508777"/>
              <a:ext cx="753656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Garrett,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photos/garrett-ewp/5811716939/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AA9895C7-373C-4B44-AB81-87A71D69C5C0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90459AA2-85FC-1D4D-9C38-311A0E19F1A7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110</a:t>
              </a:r>
            </a:p>
          </p:txBody>
        </p:sp>
        <p:sp>
          <p:nvSpPr>
            <p:cNvPr id="31" name="Shape 143">
              <a:extLst>
                <a:ext uri="{FF2B5EF4-FFF2-40B4-BE49-F238E27FC236}">
                  <a16:creationId xmlns:a16="http://schemas.microsoft.com/office/drawing/2014/main" id="{87B68304-B17B-8747-BD10-85A14F29FB80}"/>
                </a:ext>
              </a:extLst>
            </p:cNvPr>
            <p:cNvSpPr/>
            <p:nvPr/>
          </p:nvSpPr>
          <p:spPr>
            <a:xfrm>
              <a:off x="385152" y="958516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Scenarios</a:t>
              </a:r>
            </a:p>
          </p:txBody>
        </p:sp>
        <p:sp>
          <p:nvSpPr>
            <p:cNvPr id="32" name="Shape 152">
              <a:extLst>
                <a:ext uri="{FF2B5EF4-FFF2-40B4-BE49-F238E27FC236}">
                  <a16:creationId xmlns:a16="http://schemas.microsoft.com/office/drawing/2014/main" id="{6A0B0FC5-91F5-FA49-B477-DC0D87AED5B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34" name="Shape 234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35" name="Shape 235"/>
          <p:cNvSpPr/>
          <p:nvPr/>
        </p:nvSpPr>
        <p:spPr>
          <a:xfrm>
            <a:off x="915323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0" name="Shape 240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2" name="Shape 242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3" name="Shape 243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4" name="Shape 244"/>
          <p:cNvSpPr/>
          <p:nvPr/>
        </p:nvSpPr>
        <p:spPr>
          <a:xfrm>
            <a:off x="1215619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5EC9E82-DFFD-F848-9C11-69C23CFA9F4C}"/>
              </a:ext>
            </a:extLst>
          </p:cNvPr>
          <p:cNvGrpSpPr/>
          <p:nvPr/>
        </p:nvGrpSpPr>
        <p:grpSpPr>
          <a:xfrm>
            <a:off x="-110395" y="-82630"/>
            <a:ext cx="24574292" cy="13343883"/>
            <a:chOff x="-110395" y="-82630"/>
            <a:chExt cx="24574292" cy="13343883"/>
          </a:xfrm>
        </p:grpSpPr>
        <p:pic>
          <p:nvPicPr>
            <p:cNvPr id="219" name="pasted-image.tiff"/>
            <p:cNvPicPr>
              <a:picLocks noChangeAspect="1"/>
            </p:cNvPicPr>
            <p:nvPr/>
          </p:nvPicPr>
          <p:blipFill>
            <a:blip r:embed="rId2"/>
            <a:srcRect t="21156" b="32290"/>
            <a:stretch>
              <a:fillRect/>
            </a:stretch>
          </p:blipFill>
          <p:spPr>
            <a:xfrm>
              <a:off x="-60521" y="-82630"/>
              <a:ext cx="19527721" cy="60544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0" name="Shape 22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-110395" y="16765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 rot="5400000">
              <a:off x="14259490" y="22017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write a scenario where a specific user interacts with a specific product or service, ideally in the form of a new concept that you have generated. Use the provided template (p.184) to guide you. 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33" name="Shape 233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37" name="Shape 237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20913150" y="3774456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239" name="Shape 239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41" name="Shape 241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16328072" y="12508777"/>
              <a:ext cx="753656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Garrett,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photos/garrett-ewp/5811716939/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777F73E1-FB5B-EC47-86B1-082B061ABD7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FCDB8E85-D9CC-7244-A7D7-F29285E7786D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110</a:t>
              </a:r>
            </a:p>
          </p:txBody>
        </p:sp>
        <p:sp>
          <p:nvSpPr>
            <p:cNvPr id="31" name="Shape 143">
              <a:extLst>
                <a:ext uri="{FF2B5EF4-FFF2-40B4-BE49-F238E27FC236}">
                  <a16:creationId xmlns:a16="http://schemas.microsoft.com/office/drawing/2014/main" id="{68390320-2F6E-E940-9D01-0F15EAB635E1}"/>
                </a:ext>
              </a:extLst>
            </p:cNvPr>
            <p:cNvSpPr/>
            <p:nvPr/>
          </p:nvSpPr>
          <p:spPr>
            <a:xfrm>
              <a:off x="385152" y="958516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Scenarios</a:t>
              </a:r>
            </a:p>
          </p:txBody>
        </p:sp>
        <p:sp>
          <p:nvSpPr>
            <p:cNvPr id="32" name="Shape 152">
              <a:extLst>
                <a:ext uri="{FF2B5EF4-FFF2-40B4-BE49-F238E27FC236}">
                  <a16:creationId xmlns:a16="http://schemas.microsoft.com/office/drawing/2014/main" id="{C4801195-B2D2-1847-8B45-D01D51DE13CB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62" name="Shape 262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63" name="Shape 263"/>
          <p:cNvSpPr/>
          <p:nvPr/>
        </p:nvSpPr>
        <p:spPr>
          <a:xfrm>
            <a:off x="915323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68" name="Shape 268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70" name="Shape 270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1" name="Shape 271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73" name="Shape 273"/>
          <p:cNvSpPr/>
          <p:nvPr/>
        </p:nvSpPr>
        <p:spPr>
          <a:xfrm>
            <a:off x="15950711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46B8053-71C2-9446-9E0D-C06C84C69499}"/>
              </a:ext>
            </a:extLst>
          </p:cNvPr>
          <p:cNvGrpSpPr/>
          <p:nvPr/>
        </p:nvGrpSpPr>
        <p:grpSpPr>
          <a:xfrm>
            <a:off x="-110395" y="-82630"/>
            <a:ext cx="24574292" cy="13343883"/>
            <a:chOff x="-110395" y="-82630"/>
            <a:chExt cx="24574292" cy="13343883"/>
          </a:xfrm>
        </p:grpSpPr>
        <p:pic>
          <p:nvPicPr>
            <p:cNvPr id="247" name="pasted-image.tiff"/>
            <p:cNvPicPr>
              <a:picLocks noChangeAspect="1"/>
            </p:cNvPicPr>
            <p:nvPr/>
          </p:nvPicPr>
          <p:blipFill>
            <a:blip r:embed="rId2"/>
            <a:srcRect t="21156" b="32290"/>
            <a:stretch>
              <a:fillRect/>
            </a:stretch>
          </p:blipFill>
          <p:spPr>
            <a:xfrm>
              <a:off x="-60521" y="-82630"/>
              <a:ext cx="19527721" cy="60544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8" name="Shape 24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-110395" y="16765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 rot="5400000">
              <a:off x="14259490" y="22017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write a scenario where a specific user interacts with a specific product or service, ideally in the form of a new concept that you have generated. Use the provided template (p.184) to guide you. 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20913150" y="3774456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267" name="Shape 267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72" name="Shape 272"/>
            <p:cNvSpPr/>
            <p:nvPr/>
          </p:nvSpPr>
          <p:spPr>
            <a:xfrm>
              <a:off x="16328072" y="12508777"/>
              <a:ext cx="753656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Garrett,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photos/garrett-ewp/5811716939/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34BD8858-7242-0D4F-A013-F55AB2A33C28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2FD80A9B-5A37-284F-A0BC-8D4CBB43DF35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110</a:t>
              </a:r>
            </a:p>
          </p:txBody>
        </p:sp>
        <p:sp>
          <p:nvSpPr>
            <p:cNvPr id="31" name="Shape 143">
              <a:extLst>
                <a:ext uri="{FF2B5EF4-FFF2-40B4-BE49-F238E27FC236}">
                  <a16:creationId xmlns:a16="http://schemas.microsoft.com/office/drawing/2014/main" id="{F41A31EC-D43C-E74F-A6AF-0D2F8B103926}"/>
                </a:ext>
              </a:extLst>
            </p:cNvPr>
            <p:cNvSpPr/>
            <p:nvPr/>
          </p:nvSpPr>
          <p:spPr>
            <a:xfrm>
              <a:off x="385152" y="958516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Scenarios</a:t>
              </a:r>
            </a:p>
          </p:txBody>
        </p:sp>
        <p:sp>
          <p:nvSpPr>
            <p:cNvPr id="32" name="Shape 152">
              <a:extLst>
                <a:ext uri="{FF2B5EF4-FFF2-40B4-BE49-F238E27FC236}">
                  <a16:creationId xmlns:a16="http://schemas.microsoft.com/office/drawing/2014/main" id="{0FE9A758-9F83-434F-9E20-A6392CDC4DEA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0" name="Shape 290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1" name="Shape 291"/>
          <p:cNvSpPr/>
          <p:nvPr/>
        </p:nvSpPr>
        <p:spPr>
          <a:xfrm>
            <a:off x="915323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6" name="Shape 296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8" name="Shape 298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9" name="Shape 299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01" name="Shape 301"/>
          <p:cNvSpPr/>
          <p:nvPr/>
        </p:nvSpPr>
        <p:spPr>
          <a:xfrm>
            <a:off x="19432527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3A65C49-3113-F742-B081-FBAF395C3744}"/>
              </a:ext>
            </a:extLst>
          </p:cNvPr>
          <p:cNvGrpSpPr/>
          <p:nvPr/>
        </p:nvGrpSpPr>
        <p:grpSpPr>
          <a:xfrm>
            <a:off x="-110395" y="-82630"/>
            <a:ext cx="24574292" cy="13343883"/>
            <a:chOff x="-110395" y="-82630"/>
            <a:chExt cx="24574292" cy="13343883"/>
          </a:xfrm>
        </p:grpSpPr>
        <p:pic>
          <p:nvPicPr>
            <p:cNvPr id="275" name="pasted-image.tiff"/>
            <p:cNvPicPr>
              <a:picLocks noChangeAspect="1"/>
            </p:cNvPicPr>
            <p:nvPr/>
          </p:nvPicPr>
          <p:blipFill>
            <a:blip r:embed="rId2"/>
            <a:srcRect t="21156" b="32290"/>
            <a:stretch>
              <a:fillRect/>
            </a:stretch>
          </p:blipFill>
          <p:spPr>
            <a:xfrm>
              <a:off x="-60521" y="-82630"/>
              <a:ext cx="19527721" cy="60544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6" name="Shape 27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-110395" y="16765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 rot="5400000">
              <a:off x="14259490" y="22017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write a scenario where a specific user interacts with a specific product or service, ideally in the form of a new concept that you have generated. Use the provided template (p.184) to guide you. 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0913150" y="3774456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7" name="Shape 297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16328072" y="12508777"/>
              <a:ext cx="753656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Garrett,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 photos/garrett-ewp/5811716939/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A8B0C2D0-B35C-A64D-B204-5627BA25D13B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A077AFEC-2254-0A4D-AA67-B043D864E3EC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110</a:t>
              </a:r>
            </a:p>
          </p:txBody>
        </p:sp>
        <p:sp>
          <p:nvSpPr>
            <p:cNvPr id="31" name="Shape 143">
              <a:extLst>
                <a:ext uri="{FF2B5EF4-FFF2-40B4-BE49-F238E27FC236}">
                  <a16:creationId xmlns:a16="http://schemas.microsoft.com/office/drawing/2014/main" id="{10842117-A569-F940-B477-2006F8811956}"/>
                </a:ext>
              </a:extLst>
            </p:cNvPr>
            <p:cNvSpPr/>
            <p:nvPr/>
          </p:nvSpPr>
          <p:spPr>
            <a:xfrm>
              <a:off x="385152" y="958516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Scenarios</a:t>
              </a:r>
            </a:p>
          </p:txBody>
        </p:sp>
        <p:sp>
          <p:nvSpPr>
            <p:cNvPr id="32" name="Shape 152">
              <a:extLst>
                <a:ext uri="{FF2B5EF4-FFF2-40B4-BE49-F238E27FC236}">
                  <a16:creationId xmlns:a16="http://schemas.microsoft.com/office/drawing/2014/main" id="{58472BAE-614D-3041-A46F-D3E3D22A9E79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7B7CFFB-4CF3-CD47-9CCC-5358551CE505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03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4" name="Shape 304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08" name="Shape 308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1027</Words>
  <Application>Microsoft Macintosh PowerPoint</Application>
  <PresentationFormat>Custom</PresentationFormat>
  <Paragraphs>147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Helvetica</vt:lpstr>
      <vt:lpstr>Montserrat Bold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5</cp:revision>
  <dcterms:modified xsi:type="dcterms:W3CDTF">2020-01-09T04:15:31Z</dcterms:modified>
</cp:coreProperties>
</file>